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e Vietnam Ultra-Bold" charset="0"/>
      <p:regular r:id="rId21"/>
    </p:embeddedFont>
    <p:embeddedFont>
      <p:font typeface="IBM Plex Sans" charset="0"/>
      <p:regular r:id="rId22"/>
    </p:embeddedFont>
    <p:embeddedFont>
      <p:font typeface="IBM Plex Sans Italics" charset="0"/>
      <p:regular r:id="rId23"/>
    </p:embeddedFont>
    <p:embeddedFont>
      <p:font typeface="IBM Plex Sans Bold" charset="0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Be Vietnam" charset="0"/>
      <p:regular r:id="rId29"/>
    </p:embeddedFont>
    <p:embeddedFont>
      <p:font typeface="Canva Sans" charset="0"/>
      <p:regular r:id="rId30"/>
    </p:embeddedFont>
    <p:embeddedFont>
      <p:font typeface="Canva Sans Bold" charset="0"/>
      <p:regular r:id="rId31"/>
    </p:embeddedFont>
    <p:embeddedFont>
      <p:font typeface="Be Vietnam Ultra-Bold Italics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-55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6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craveonline.com/IRATJ/IRATJ-08-00240.pdf" TargetMode="External"/><Relationship Id="rId2" Type="http://schemas.openxmlformats.org/officeDocument/2006/relationships/hyperlink" Target="https://mobidev.biz/blog/ai-virtual-assistant-technology-guid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3c.github.io/voiceinteraction/voice%20interaction%20drafts/paArchitecture/paArchitecture-1-3.ht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31900" y="1028741"/>
            <a:ext cx="13164034" cy="32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57"/>
              </a:lnSpc>
            </a:pPr>
            <a:r>
              <a:rPr lang="en-US" sz="10797">
                <a:solidFill>
                  <a:srgbClr val="FFFFFF"/>
                </a:solidFill>
                <a:latin typeface="Be Vietnam Ultra-Bold"/>
              </a:rPr>
              <a:t>VOICE ASSISTANT FOR LINUX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04499" y="6588561"/>
            <a:ext cx="3807130" cy="423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3"/>
              </a:lnSpc>
              <a:spcBef>
                <a:spcPct val="0"/>
              </a:spcBef>
            </a:pPr>
            <a:r>
              <a:rPr lang="en-US" sz="2671" spc="232">
                <a:solidFill>
                  <a:srgbClr val="F8F8F8"/>
                </a:solidFill>
                <a:latin typeface="Be Vietnam Ultra-Bold"/>
              </a:rPr>
              <a:t>PROJECT GUIDE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696073" y="7261699"/>
            <a:ext cx="4023981" cy="97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7"/>
              </a:lnSpc>
            </a:pPr>
            <a:r>
              <a:rPr lang="en-US" sz="2819">
                <a:solidFill>
                  <a:srgbClr val="F8F8F8"/>
                </a:solidFill>
                <a:latin typeface="IBM Plex Sans"/>
              </a:rPr>
              <a:t> M.Surender</a:t>
            </a:r>
          </a:p>
          <a:p>
            <a:pPr algn="ctr">
              <a:lnSpc>
                <a:spcPts val="3947"/>
              </a:lnSpc>
            </a:pPr>
            <a:r>
              <a:rPr lang="en-US" sz="2819">
                <a:solidFill>
                  <a:srgbClr val="F8F8F8"/>
                </a:solidFill>
                <a:latin typeface="IBM Plex Sans"/>
              </a:rPr>
              <a:t>Assistant Professor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25314" y="6588561"/>
            <a:ext cx="3807130" cy="42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73"/>
              </a:lnSpc>
              <a:spcBef>
                <a:spcPct val="0"/>
              </a:spcBef>
            </a:pPr>
            <a:r>
              <a:rPr lang="en-US" sz="2671" spc="232">
                <a:solidFill>
                  <a:srgbClr val="F8F8F8"/>
                </a:solidFill>
                <a:latin typeface="Be Vietnam Ultra-Bold"/>
              </a:rPr>
              <a:t>TEAM 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30947"/>
            <a:ext cx="4829279" cy="45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2"/>
              </a:lnSpc>
            </a:pPr>
            <a:r>
              <a:rPr lang="en-US" sz="2708">
                <a:solidFill>
                  <a:srgbClr val="F8F8F8"/>
                </a:solidFill>
                <a:latin typeface="IBM Plex Sans"/>
              </a:rPr>
              <a:t>  P.Vijay Kumar   (B182550)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00" y="4456594"/>
            <a:ext cx="1049274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 Italics"/>
              </a:rPr>
              <a:t>Seamless Linux Interaction: Speak, Simplify, Succeed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5314" y="7183180"/>
            <a:ext cx="4532782" cy="45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2"/>
              </a:lnSpc>
            </a:pPr>
            <a:r>
              <a:rPr lang="en-US" sz="2708">
                <a:solidFill>
                  <a:srgbClr val="F8F8F8"/>
                </a:solidFill>
                <a:latin typeface="IBM Plex Sans"/>
              </a:rPr>
              <a:t> B.Rahul              (B182362)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5850" y="7709204"/>
            <a:ext cx="4572246" cy="45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2"/>
              </a:lnSpc>
            </a:pPr>
            <a:r>
              <a:rPr lang="en-US" sz="2708">
                <a:solidFill>
                  <a:srgbClr val="F8F8F8"/>
                </a:solidFill>
                <a:latin typeface="IBM Plex Sans"/>
              </a:rPr>
              <a:t> Ch.Rohith           (B181886)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93091" y="-729708"/>
            <a:ext cx="20311390" cy="11325980"/>
          </a:xfrm>
          <a:custGeom>
            <a:avLst/>
            <a:gdLst/>
            <a:ahLst/>
            <a:cxnLst/>
            <a:rect l="l" t="t" r="r" b="b"/>
            <a:pathLst>
              <a:path w="20311390" h="11325980">
                <a:moveTo>
                  <a:pt x="0" y="0"/>
                </a:moveTo>
                <a:lnTo>
                  <a:pt x="20311391" y="0"/>
                </a:lnTo>
                <a:lnTo>
                  <a:pt x="20311391" y="11325980"/>
                </a:lnTo>
                <a:lnTo>
                  <a:pt x="0" y="1132598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3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7454" y="2230800"/>
            <a:ext cx="134713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 Features Implemented using APIS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5724" y="3742499"/>
            <a:ext cx="17133760" cy="413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7556" lvl="1" indent="-458778" algn="l">
              <a:lnSpc>
                <a:spcPts val="8499"/>
              </a:lnSpc>
              <a:buFont typeface="Arial"/>
              <a:buChar char="•"/>
            </a:pPr>
            <a:r>
              <a:rPr lang="en-US" sz="4249">
                <a:solidFill>
                  <a:srgbClr val="FFFFFF"/>
                </a:solidFill>
                <a:latin typeface="Canva Sans"/>
              </a:rPr>
              <a:t>OpenWeatherMap API : Provides current weather report</a:t>
            </a:r>
          </a:p>
          <a:p>
            <a:pPr marL="917556" lvl="1" indent="-458778" algn="l">
              <a:lnSpc>
                <a:spcPts val="8499"/>
              </a:lnSpc>
              <a:buFont typeface="Arial"/>
              <a:buChar char="•"/>
            </a:pPr>
            <a:r>
              <a:rPr lang="en-US" sz="4249">
                <a:solidFill>
                  <a:srgbClr val="FFFFFF"/>
                </a:solidFill>
                <a:latin typeface="Canva Sans"/>
              </a:rPr>
              <a:t>WolframAplha API : Obtains qiuck &amp; short results for questions</a:t>
            </a:r>
          </a:p>
          <a:p>
            <a:pPr marL="917556" lvl="1" indent="-458778" algn="l">
              <a:lnSpc>
                <a:spcPts val="8499"/>
              </a:lnSpc>
              <a:buFont typeface="Arial"/>
              <a:buChar char="•"/>
            </a:pPr>
            <a:r>
              <a:rPr lang="en-US" sz="4249">
                <a:solidFill>
                  <a:srgbClr val="FFFFFF"/>
                </a:solidFill>
                <a:latin typeface="Canva Sans"/>
              </a:rPr>
              <a:t>News API : Latest news headlines according to users’ interest</a:t>
            </a:r>
          </a:p>
          <a:p>
            <a:pPr marL="863599" lvl="1" indent="-431800" algn="l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GPT4ALL : Integrating with open source LLM in our voice assistant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22" b="-9222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029200" y="3390900"/>
            <a:ext cx="9593262" cy="3086100"/>
            <a:chOff x="0" y="0"/>
            <a:chExt cx="252662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26620" cy="812800"/>
            </a:xfrm>
            <a:custGeom>
              <a:avLst/>
              <a:gdLst/>
              <a:ahLst/>
              <a:cxnLst/>
              <a:rect l="l" t="t" r="r" b="b"/>
              <a:pathLst>
                <a:path w="2526620" h="812800">
                  <a:moveTo>
                    <a:pt x="2526620" y="406400"/>
                  </a:moveTo>
                  <a:lnTo>
                    <a:pt x="2120220" y="0"/>
                  </a:lnTo>
                  <a:lnTo>
                    <a:pt x="212022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2120220" y="609600"/>
                  </a:lnTo>
                  <a:lnTo>
                    <a:pt x="2120220" y="812800"/>
                  </a:lnTo>
                  <a:lnTo>
                    <a:pt x="2526620" y="406400"/>
                  </a:lnTo>
                  <a:close/>
                </a:path>
              </a:pathLst>
            </a:custGeom>
            <a:solidFill>
              <a:srgbClr val="5EBC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242502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67200" y="4457700"/>
            <a:ext cx="9237394" cy="107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5"/>
              </a:lnSpc>
            </a:pPr>
            <a:r>
              <a:rPr lang="en-US" sz="6261">
                <a:solidFill>
                  <a:srgbClr val="FFFFFF"/>
                </a:solidFill>
                <a:latin typeface="Canva Sans Bold"/>
              </a:rPr>
              <a:t>OUTPUT</a:t>
            </a:r>
          </a:p>
        </p:txBody>
      </p:sp>
    </p:spTree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708" y="5538435"/>
            <a:ext cx="7796325" cy="3719865"/>
          </a:xfrm>
          <a:custGeom>
            <a:avLst/>
            <a:gdLst/>
            <a:ahLst/>
            <a:cxnLst/>
            <a:rect l="l" t="t" r="r" b="b"/>
            <a:pathLst>
              <a:path w="7796325" h="3719865">
                <a:moveTo>
                  <a:pt x="0" y="0"/>
                </a:moveTo>
                <a:lnTo>
                  <a:pt x="7796325" y="0"/>
                </a:lnTo>
                <a:lnTo>
                  <a:pt x="7796325" y="3719865"/>
                </a:lnTo>
                <a:lnTo>
                  <a:pt x="0" y="371986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25310" t="-243296" r="-230780" b="-765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34789"/>
            <a:ext cx="6090515" cy="1972361"/>
          </a:xfrm>
          <a:custGeom>
            <a:avLst/>
            <a:gdLst/>
            <a:ahLst/>
            <a:cxnLst/>
            <a:rect l="l" t="t" r="r" b="b"/>
            <a:pathLst>
              <a:path w="6090515" h="1972361">
                <a:moveTo>
                  <a:pt x="0" y="0"/>
                </a:moveTo>
                <a:lnTo>
                  <a:pt x="6090515" y="0"/>
                </a:lnTo>
                <a:lnTo>
                  <a:pt x="6090515" y="1972361"/>
                </a:lnTo>
                <a:lnTo>
                  <a:pt x="0" y="19723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795" r="-313091" b="-772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441486" y="2829628"/>
            <a:ext cx="745236" cy="7452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508992" y="1028700"/>
            <a:ext cx="7653853" cy="4347092"/>
          </a:xfrm>
          <a:custGeom>
            <a:avLst/>
            <a:gdLst/>
            <a:ahLst/>
            <a:cxnLst/>
            <a:rect l="l" t="t" r="r" b="b"/>
            <a:pathLst>
              <a:path w="7653853" h="4347092">
                <a:moveTo>
                  <a:pt x="0" y="0"/>
                </a:moveTo>
                <a:lnTo>
                  <a:pt x="7653853" y="0"/>
                </a:lnTo>
                <a:lnTo>
                  <a:pt x="7653853" y="4347092"/>
                </a:lnTo>
                <a:lnTo>
                  <a:pt x="0" y="434709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10800000">
            <a:off x="9452919" y="7025749"/>
            <a:ext cx="745236" cy="745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683930" y="6392317"/>
            <a:ext cx="4964122" cy="191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6"/>
              </a:lnSpc>
            </a:pPr>
            <a:r>
              <a:rPr lang="en-US" sz="5533">
                <a:solidFill>
                  <a:srgbClr val="000000"/>
                </a:solidFill>
                <a:latin typeface="Canva Sans Bold"/>
              </a:rPr>
              <a:t>Weather API Output</a:t>
            </a: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474014"/>
            <a:ext cx="16230600" cy="5784286"/>
          </a:xfrm>
          <a:custGeom>
            <a:avLst/>
            <a:gdLst/>
            <a:ahLst/>
            <a:cxnLst/>
            <a:rect l="l" t="t" r="r" b="b"/>
            <a:pathLst>
              <a:path w="16230600" h="5784286">
                <a:moveTo>
                  <a:pt x="0" y="0"/>
                </a:moveTo>
                <a:lnTo>
                  <a:pt x="16230600" y="0"/>
                </a:lnTo>
                <a:lnTo>
                  <a:pt x="16230600" y="5784286"/>
                </a:lnTo>
                <a:lnTo>
                  <a:pt x="0" y="578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8575" t="-110518" r="-53841" b="-458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648597"/>
            <a:ext cx="14706125" cy="133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60"/>
              </a:lnSpc>
            </a:pPr>
            <a:r>
              <a:rPr lang="en-US" sz="7828">
                <a:solidFill>
                  <a:srgbClr val="000000"/>
                </a:solidFill>
                <a:latin typeface="Canva Sans Bold"/>
              </a:rPr>
              <a:t>Top 5 News Headlines output 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344508">
            <a:off x="8708583" y="4770882"/>
            <a:ext cx="745236" cy="74523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5489" y="410862"/>
            <a:ext cx="8131565" cy="4456992"/>
          </a:xfrm>
          <a:custGeom>
            <a:avLst/>
            <a:gdLst/>
            <a:ahLst/>
            <a:cxnLst/>
            <a:rect l="l" t="t" r="r" b="b"/>
            <a:pathLst>
              <a:path w="8131565" h="4456992">
                <a:moveTo>
                  <a:pt x="0" y="0"/>
                </a:moveTo>
                <a:lnTo>
                  <a:pt x="8131565" y="0"/>
                </a:lnTo>
                <a:lnTo>
                  <a:pt x="8131565" y="4456992"/>
                </a:lnTo>
                <a:lnTo>
                  <a:pt x="0" y="445699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5945" y="5240472"/>
            <a:ext cx="8139569" cy="4719344"/>
          </a:xfrm>
          <a:custGeom>
            <a:avLst/>
            <a:gdLst/>
            <a:ahLst/>
            <a:cxnLst/>
            <a:rect l="l" t="t" r="r" b="b"/>
            <a:pathLst>
              <a:path w="8139569" h="4719344">
                <a:moveTo>
                  <a:pt x="0" y="0"/>
                </a:moveTo>
                <a:lnTo>
                  <a:pt x="8139569" y="0"/>
                </a:lnTo>
                <a:lnTo>
                  <a:pt x="8139569" y="4719344"/>
                </a:lnTo>
                <a:lnTo>
                  <a:pt x="0" y="471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3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9223" y="7206752"/>
            <a:ext cx="1887424" cy="2051548"/>
          </a:xfrm>
          <a:custGeom>
            <a:avLst/>
            <a:gdLst/>
            <a:ahLst/>
            <a:cxnLst/>
            <a:rect l="l" t="t" r="r" b="b"/>
            <a:pathLst>
              <a:path w="1887424" h="2051548">
                <a:moveTo>
                  <a:pt x="0" y="0"/>
                </a:moveTo>
                <a:lnTo>
                  <a:pt x="1887424" y="0"/>
                </a:lnTo>
                <a:lnTo>
                  <a:pt x="1887424" y="2051548"/>
                </a:lnTo>
                <a:lnTo>
                  <a:pt x="0" y="205154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406225" y="7859908"/>
            <a:ext cx="1085047" cy="621668"/>
            <a:chOff x="0" y="0"/>
            <a:chExt cx="1183418" cy="6780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3418" cy="678030"/>
            </a:xfrm>
            <a:custGeom>
              <a:avLst/>
              <a:gdLst/>
              <a:ahLst/>
              <a:cxnLst/>
              <a:rect l="l" t="t" r="r" b="b"/>
              <a:pathLst>
                <a:path w="1183418" h="678030">
                  <a:moveTo>
                    <a:pt x="1183418" y="339015"/>
                  </a:moveTo>
                  <a:lnTo>
                    <a:pt x="777018" y="0"/>
                  </a:lnTo>
                  <a:lnTo>
                    <a:pt x="777018" y="203200"/>
                  </a:lnTo>
                  <a:lnTo>
                    <a:pt x="0" y="203200"/>
                  </a:lnTo>
                  <a:lnTo>
                    <a:pt x="0" y="474830"/>
                  </a:lnTo>
                  <a:lnTo>
                    <a:pt x="777018" y="474830"/>
                  </a:lnTo>
                  <a:lnTo>
                    <a:pt x="777018" y="678030"/>
                  </a:lnTo>
                  <a:lnTo>
                    <a:pt x="1183418" y="3390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1081818" cy="319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177072" y="7206752"/>
            <a:ext cx="1863250" cy="1863250"/>
          </a:xfrm>
          <a:custGeom>
            <a:avLst/>
            <a:gdLst/>
            <a:ahLst/>
            <a:cxnLst/>
            <a:rect l="l" t="t" r="r" b="b"/>
            <a:pathLst>
              <a:path w="1863250" h="1863250">
                <a:moveTo>
                  <a:pt x="0" y="0"/>
                </a:moveTo>
                <a:lnTo>
                  <a:pt x="1863249" y="0"/>
                </a:lnTo>
                <a:lnTo>
                  <a:pt x="1863249" y="1863250"/>
                </a:lnTo>
                <a:lnTo>
                  <a:pt x="0" y="186325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03267" y="1092926"/>
            <a:ext cx="9052247" cy="293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000000"/>
                </a:solidFill>
                <a:latin typeface="Canva Sans Bold"/>
              </a:rPr>
              <a:t>For Entertaining the User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146" y="6044658"/>
            <a:ext cx="3713125" cy="57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3445">
                <a:solidFill>
                  <a:srgbClr val="000000"/>
                </a:solidFill>
                <a:latin typeface="Be Vietnam Ultra-Bold Italics"/>
              </a:rPr>
              <a:t>User be like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3295" y="6154063"/>
            <a:ext cx="8401410" cy="3104237"/>
          </a:xfrm>
          <a:custGeom>
            <a:avLst/>
            <a:gdLst/>
            <a:ahLst/>
            <a:cxnLst/>
            <a:rect l="l" t="t" r="r" b="b"/>
            <a:pathLst>
              <a:path w="8401410" h="3104237">
                <a:moveTo>
                  <a:pt x="0" y="0"/>
                </a:moveTo>
                <a:lnTo>
                  <a:pt x="8401410" y="0"/>
                </a:lnTo>
                <a:lnTo>
                  <a:pt x="8401410" y="3104237"/>
                </a:lnTo>
                <a:lnTo>
                  <a:pt x="0" y="31042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14414" t="-162710" r="-171009" b="-17181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27996" y="2731717"/>
            <a:ext cx="5630028" cy="3026712"/>
          </a:xfrm>
          <a:custGeom>
            <a:avLst/>
            <a:gdLst/>
            <a:ahLst/>
            <a:cxnLst/>
            <a:rect l="l" t="t" r="r" b="b"/>
            <a:pathLst>
              <a:path w="5630028" h="3026712">
                <a:moveTo>
                  <a:pt x="0" y="0"/>
                </a:moveTo>
                <a:lnTo>
                  <a:pt x="5630028" y="0"/>
                </a:lnTo>
                <a:lnTo>
                  <a:pt x="5630028" y="3026713"/>
                </a:lnTo>
                <a:lnTo>
                  <a:pt x="0" y="302671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8880" t="-233475" r="-429430" b="-24022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7279" y="2731717"/>
            <a:ext cx="6023531" cy="3026712"/>
          </a:xfrm>
          <a:custGeom>
            <a:avLst/>
            <a:gdLst/>
            <a:ahLst/>
            <a:cxnLst/>
            <a:rect l="l" t="t" r="r" b="b"/>
            <a:pathLst>
              <a:path w="6023531" h="3026712">
                <a:moveTo>
                  <a:pt x="0" y="0"/>
                </a:moveTo>
                <a:lnTo>
                  <a:pt x="6023532" y="0"/>
                </a:lnTo>
                <a:lnTo>
                  <a:pt x="6023532" y="3026713"/>
                </a:lnTo>
                <a:lnTo>
                  <a:pt x="0" y="302671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31230" t="-186239" r="-307635" b="-20504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47727" y="897405"/>
            <a:ext cx="9041851" cy="93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46"/>
              </a:lnSpc>
            </a:pPr>
            <a:r>
              <a:rPr lang="en-US" sz="5533">
                <a:solidFill>
                  <a:srgbClr val="000000"/>
                </a:solidFill>
                <a:latin typeface="Canva Sans Bold"/>
              </a:rPr>
              <a:t>WolframAlpha’s  Outputs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028700"/>
            <a:ext cx="8115300" cy="5483261"/>
          </a:xfrm>
          <a:custGeom>
            <a:avLst/>
            <a:gdLst/>
            <a:ahLst/>
            <a:cxnLst/>
            <a:rect l="l" t="t" r="r" b="b"/>
            <a:pathLst>
              <a:path w="8115300" h="5483261">
                <a:moveTo>
                  <a:pt x="0" y="0"/>
                </a:moveTo>
                <a:lnTo>
                  <a:pt x="8115300" y="0"/>
                </a:lnTo>
                <a:lnTo>
                  <a:pt x="8115300" y="5483261"/>
                </a:lnTo>
                <a:lnTo>
                  <a:pt x="0" y="548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r="-68571" b="-307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6940757"/>
            <a:ext cx="14218056" cy="2317543"/>
          </a:xfrm>
          <a:custGeom>
            <a:avLst/>
            <a:gdLst/>
            <a:ahLst/>
            <a:cxnLst/>
            <a:rect l="l" t="t" r="r" b="b"/>
            <a:pathLst>
              <a:path w="14218056" h="2317543">
                <a:moveTo>
                  <a:pt x="0" y="0"/>
                </a:moveTo>
                <a:lnTo>
                  <a:pt x="14218056" y="0"/>
                </a:lnTo>
                <a:lnTo>
                  <a:pt x="14218056" y="2317543"/>
                </a:lnTo>
                <a:lnTo>
                  <a:pt x="0" y="2317543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600710"/>
            <a:ext cx="7311905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Outputs of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Canva Sans Bold"/>
              </a:rPr>
              <a:t>Open Source LLM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94609"/>
            <a:ext cx="7812715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latin typeface="Be Vietnam Ultra-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23310"/>
            <a:ext cx="6985850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AI</a:t>
            </a:r>
            <a:r>
              <a:rPr lang="en-US" sz="3000">
                <a:solidFill>
                  <a:srgbClr val="000000"/>
                </a:solidFill>
                <a:latin typeface="Canva Sans"/>
                <a:hlinkClick r:id="rId2" tooltip="https://mobidev.biz/blog/ai-virtual-assistant-technology-guide#:~:text=Voice%20assistants%20use%20automatic%20speech,Siri%20and%20Google%20Assistant%20products."/>
              </a:rPr>
              <a:t>-virtual-assistant-technology-guide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040539"/>
            <a:ext cx="12877961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hlinkClick r:id="rId3" tooltip="https://medcraveonline.com/IRATJ/IRATJ-08-00240.pdf"/>
              </a:rPr>
              <a:t>https://medcraveonline.com/IRATJ/IRATJ-08-00240.pdf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57769"/>
            <a:ext cx="12877961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hlinkClick r:id="rId3" tooltip="https://medcraveonline.com/IRATJ/IRATJ-08-00240.pdf"/>
              </a:rPr>
              <a:t>Samson. 7 steps to Converting Speech To Text with Python.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676881"/>
            <a:ext cx="8999100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hlinkClick r:id="rId4" tooltip="https://w3c.github.io/voiceinteraction/voice%20interaction%20drafts/paArchitecture/paArchitecture-1-3.htm"/>
              </a:rPr>
              <a:t>Intelligent Personal Assistant Architecture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2157" y="1554613"/>
            <a:ext cx="7703687" cy="7703687"/>
          </a:xfrm>
          <a:custGeom>
            <a:avLst/>
            <a:gdLst/>
            <a:ahLst/>
            <a:cxnLst/>
            <a:rect l="l" t="t" r="r" b="b"/>
            <a:pathLst>
              <a:path w="7703687" h="7703687">
                <a:moveTo>
                  <a:pt x="0" y="0"/>
                </a:moveTo>
                <a:lnTo>
                  <a:pt x="7703686" y="0"/>
                </a:lnTo>
                <a:lnTo>
                  <a:pt x="7703686" y="7703687"/>
                </a:lnTo>
                <a:lnTo>
                  <a:pt x="0" y="770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17075" y="524722"/>
            <a:ext cx="8053851" cy="15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IBM Plex Sans Bold"/>
              </a:rPr>
              <a:t>Linux OS is now happier than ever! </a:t>
            </a:r>
          </a:p>
        </p:txBody>
      </p:sp>
    </p:spTree>
  </p:cSld>
  <p:clrMapOvr>
    <a:masterClrMapping/>
  </p:clrMapOvr>
  <p:transition spd="slow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59" b="-9259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481120" y="37306"/>
            <a:ext cx="8934259" cy="9258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43230" y="3537744"/>
            <a:ext cx="16401539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35"/>
              </a:lnSpc>
            </a:pPr>
            <a:r>
              <a:rPr lang="en-US" sz="14695">
                <a:solidFill>
                  <a:srgbClr val="F8F8F8"/>
                </a:solidFill>
                <a:latin typeface="Be Vietnam Ultra-Bold"/>
              </a:rPr>
              <a:t> THANK YOU   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95116"/>
            <a:ext cx="1111874" cy="1111874"/>
          </a:xfrm>
          <a:custGeom>
            <a:avLst/>
            <a:gdLst/>
            <a:ahLst/>
            <a:cxnLst/>
            <a:rect l="l" t="t" r="r" b="b"/>
            <a:pathLst>
              <a:path w="1111874" h="1111874">
                <a:moveTo>
                  <a:pt x="0" y="0"/>
                </a:moveTo>
                <a:lnTo>
                  <a:pt x="1111874" y="0"/>
                </a:lnTo>
                <a:lnTo>
                  <a:pt x="1111874" y="1111874"/>
                </a:lnTo>
                <a:lnTo>
                  <a:pt x="0" y="111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2895" y="2809311"/>
            <a:ext cx="883484" cy="8834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4427553"/>
            <a:ext cx="1111874" cy="1111874"/>
          </a:xfrm>
          <a:custGeom>
            <a:avLst/>
            <a:gdLst/>
            <a:ahLst/>
            <a:cxnLst/>
            <a:rect l="l" t="t" r="r" b="b"/>
            <a:pathLst>
              <a:path w="1111874" h="1111874">
                <a:moveTo>
                  <a:pt x="0" y="0"/>
                </a:moveTo>
                <a:lnTo>
                  <a:pt x="1111874" y="0"/>
                </a:lnTo>
                <a:lnTo>
                  <a:pt x="1111874" y="1111873"/>
                </a:lnTo>
                <a:lnTo>
                  <a:pt x="0" y="111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42895" y="4541747"/>
            <a:ext cx="883484" cy="88348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6159990"/>
            <a:ext cx="1111874" cy="1111874"/>
          </a:xfrm>
          <a:custGeom>
            <a:avLst/>
            <a:gdLst/>
            <a:ahLst/>
            <a:cxnLst/>
            <a:rect l="l" t="t" r="r" b="b"/>
            <a:pathLst>
              <a:path w="1111874" h="1111874">
                <a:moveTo>
                  <a:pt x="0" y="0"/>
                </a:moveTo>
                <a:lnTo>
                  <a:pt x="1111874" y="0"/>
                </a:lnTo>
                <a:lnTo>
                  <a:pt x="1111874" y="1111873"/>
                </a:lnTo>
                <a:lnTo>
                  <a:pt x="0" y="111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142895" y="6274184"/>
            <a:ext cx="883484" cy="88348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7892426"/>
            <a:ext cx="1111874" cy="1111874"/>
          </a:xfrm>
          <a:custGeom>
            <a:avLst/>
            <a:gdLst/>
            <a:ahLst/>
            <a:cxnLst/>
            <a:rect l="l" t="t" r="r" b="b"/>
            <a:pathLst>
              <a:path w="1111874" h="1111874">
                <a:moveTo>
                  <a:pt x="0" y="0"/>
                </a:moveTo>
                <a:lnTo>
                  <a:pt x="1111874" y="0"/>
                </a:lnTo>
                <a:lnTo>
                  <a:pt x="1111874" y="1111874"/>
                </a:lnTo>
                <a:lnTo>
                  <a:pt x="0" y="111187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42895" y="8006621"/>
            <a:ext cx="883484" cy="8834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73771" y="2809311"/>
            <a:ext cx="1091749" cy="1091749"/>
          </a:xfrm>
          <a:custGeom>
            <a:avLst/>
            <a:gdLst/>
            <a:ahLst/>
            <a:cxnLst/>
            <a:rect l="l" t="t" r="r" b="b"/>
            <a:pathLst>
              <a:path w="1091749" h="1091749">
                <a:moveTo>
                  <a:pt x="0" y="0"/>
                </a:moveTo>
                <a:lnTo>
                  <a:pt x="1091749" y="0"/>
                </a:lnTo>
                <a:lnTo>
                  <a:pt x="1091749" y="1091749"/>
                </a:lnTo>
                <a:lnTo>
                  <a:pt x="0" y="109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385899" y="2921438"/>
            <a:ext cx="867494" cy="86749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73771" y="4510391"/>
            <a:ext cx="1091749" cy="1091749"/>
          </a:xfrm>
          <a:custGeom>
            <a:avLst/>
            <a:gdLst/>
            <a:ahLst/>
            <a:cxnLst/>
            <a:rect l="l" t="t" r="r" b="b"/>
            <a:pathLst>
              <a:path w="1091749" h="1091749">
                <a:moveTo>
                  <a:pt x="0" y="0"/>
                </a:moveTo>
                <a:lnTo>
                  <a:pt x="1091749" y="0"/>
                </a:lnTo>
                <a:lnTo>
                  <a:pt x="1091749" y="1091749"/>
                </a:lnTo>
                <a:lnTo>
                  <a:pt x="0" y="109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385899" y="4622518"/>
            <a:ext cx="867494" cy="8674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0273771" y="6211471"/>
            <a:ext cx="1091749" cy="1091749"/>
          </a:xfrm>
          <a:custGeom>
            <a:avLst/>
            <a:gdLst/>
            <a:ahLst/>
            <a:cxnLst/>
            <a:rect l="l" t="t" r="r" b="b"/>
            <a:pathLst>
              <a:path w="1091749" h="1091749">
                <a:moveTo>
                  <a:pt x="0" y="0"/>
                </a:moveTo>
                <a:lnTo>
                  <a:pt x="1091749" y="0"/>
                </a:lnTo>
                <a:lnTo>
                  <a:pt x="1091749" y="1091749"/>
                </a:lnTo>
                <a:lnTo>
                  <a:pt x="0" y="109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385899" y="6323599"/>
            <a:ext cx="867494" cy="86749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73771" y="7912551"/>
            <a:ext cx="1091749" cy="1091749"/>
          </a:xfrm>
          <a:custGeom>
            <a:avLst/>
            <a:gdLst/>
            <a:ahLst/>
            <a:cxnLst/>
            <a:rect l="l" t="t" r="r" b="b"/>
            <a:pathLst>
              <a:path w="1091749" h="1091749">
                <a:moveTo>
                  <a:pt x="0" y="0"/>
                </a:moveTo>
                <a:lnTo>
                  <a:pt x="1091749" y="0"/>
                </a:lnTo>
                <a:lnTo>
                  <a:pt x="1091749" y="1091749"/>
                </a:lnTo>
                <a:lnTo>
                  <a:pt x="0" y="109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0385899" y="8024679"/>
            <a:ext cx="867494" cy="86749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19175"/>
            <a:ext cx="373214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7100">
                <a:solidFill>
                  <a:srgbClr val="01003B"/>
                </a:solidFill>
                <a:latin typeface="Be Vietnam Ultra-Bold"/>
              </a:rPr>
              <a:t>AGENDA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42990" y="2884556"/>
            <a:ext cx="5233310" cy="62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Problem Statement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42990" y="4616919"/>
            <a:ext cx="523331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Proposed System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742990" y="6349356"/>
            <a:ext cx="6280872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Flow Diagram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42990" y="8081792"/>
            <a:ext cx="6401010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Requirements Specifications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57033" y="2988945"/>
            <a:ext cx="4516694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Technologies Used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957033" y="4690100"/>
            <a:ext cx="4516694" cy="62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1957033" y="6391180"/>
            <a:ext cx="4944473" cy="62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Output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957033" y="8092219"/>
            <a:ext cx="4147979" cy="62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References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965595" y="4795345"/>
            <a:ext cx="529370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1003B"/>
                </a:solidFill>
                <a:latin typeface="IBM Plex Sans Bold"/>
              </a:rPr>
              <a:t>Implemented Features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59" b="-9259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993949" y="1566796"/>
            <a:ext cx="8559535" cy="855953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 cstate="print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2918146"/>
            <a:ext cx="870077" cy="870077"/>
          </a:xfrm>
          <a:custGeom>
            <a:avLst/>
            <a:gdLst/>
            <a:ahLst/>
            <a:cxnLst/>
            <a:rect l="l" t="t" r="r" b="b"/>
            <a:pathLst>
              <a:path w="870077" h="870077">
                <a:moveTo>
                  <a:pt x="0" y="0"/>
                </a:moveTo>
                <a:lnTo>
                  <a:pt x="870077" y="0"/>
                </a:lnTo>
                <a:lnTo>
                  <a:pt x="870077" y="870076"/>
                </a:lnTo>
                <a:lnTo>
                  <a:pt x="0" y="87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45479" y="3068826"/>
            <a:ext cx="836167" cy="568717"/>
          </a:xfrm>
          <a:custGeom>
            <a:avLst/>
            <a:gdLst/>
            <a:ahLst/>
            <a:cxnLst/>
            <a:rect l="l" t="t" r="r" b="b"/>
            <a:pathLst>
              <a:path w="836167" h="568717">
                <a:moveTo>
                  <a:pt x="0" y="0"/>
                </a:moveTo>
                <a:lnTo>
                  <a:pt x="836167" y="0"/>
                </a:lnTo>
                <a:lnTo>
                  <a:pt x="836167" y="568716"/>
                </a:lnTo>
                <a:lnTo>
                  <a:pt x="0" y="56871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862820" y="3007674"/>
            <a:ext cx="629868" cy="629868"/>
          </a:xfrm>
          <a:custGeom>
            <a:avLst/>
            <a:gdLst/>
            <a:ahLst/>
            <a:cxnLst/>
            <a:rect l="l" t="t" r="r" b="b"/>
            <a:pathLst>
              <a:path w="629868" h="629868">
                <a:moveTo>
                  <a:pt x="0" y="0"/>
                </a:moveTo>
                <a:lnTo>
                  <a:pt x="629868" y="0"/>
                </a:lnTo>
                <a:lnTo>
                  <a:pt x="629868" y="629868"/>
                </a:lnTo>
                <a:lnTo>
                  <a:pt x="0" y="62986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852993" y="2958323"/>
            <a:ext cx="1186740" cy="789721"/>
          </a:xfrm>
          <a:custGeom>
            <a:avLst/>
            <a:gdLst/>
            <a:ahLst/>
            <a:cxnLst/>
            <a:rect l="l" t="t" r="r" b="b"/>
            <a:pathLst>
              <a:path w="1186740" h="789721">
                <a:moveTo>
                  <a:pt x="0" y="0"/>
                </a:moveTo>
                <a:lnTo>
                  <a:pt x="1186740" y="0"/>
                </a:lnTo>
                <a:lnTo>
                  <a:pt x="1186740" y="789722"/>
                </a:lnTo>
                <a:lnTo>
                  <a:pt x="0" y="78972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19165"/>
            <a:ext cx="6927977" cy="1085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7100">
                <a:solidFill>
                  <a:srgbClr val="F8F8F8"/>
                </a:solidFill>
                <a:latin typeface="Be Vietnam Ultra-Bold"/>
              </a:rPr>
              <a:t>Existing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7284"/>
            <a:ext cx="6927977" cy="3077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472" lvl="1" indent="-376736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F8F8F8"/>
                </a:solidFill>
                <a:latin typeface="IBM Plex Sans"/>
              </a:rPr>
              <a:t>Siri for iOS</a:t>
            </a:r>
          </a:p>
          <a:p>
            <a:pPr marL="753472" lvl="1" indent="-376736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F8F8F8"/>
                </a:solidFill>
                <a:latin typeface="IBM Plex Sans"/>
              </a:rPr>
              <a:t>Alexa for android &amp; IOT</a:t>
            </a:r>
          </a:p>
          <a:p>
            <a:pPr marL="753472" lvl="1" indent="-376736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F8F8F8"/>
                </a:solidFill>
                <a:latin typeface="IBM Plex Sans"/>
              </a:rPr>
              <a:t>Bixby for Samsung </a:t>
            </a:r>
          </a:p>
          <a:p>
            <a:pPr marL="753472" lvl="1" indent="-376736" algn="l">
              <a:lnSpc>
                <a:spcPts val="4885"/>
              </a:lnSpc>
              <a:buFont typeface="Arial"/>
              <a:buChar char="•"/>
            </a:pPr>
            <a:r>
              <a:rPr lang="en-US" sz="3489">
                <a:solidFill>
                  <a:srgbClr val="F8F8F8"/>
                </a:solidFill>
                <a:latin typeface="IBM Plex Sans"/>
              </a:rPr>
              <a:t>Copilot for Windows</a:t>
            </a:r>
          </a:p>
          <a:p>
            <a:pPr algn="l">
              <a:lnSpc>
                <a:spcPts val="4885"/>
              </a:lnSpc>
            </a:pPr>
            <a:endParaRPr/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9197" y="2982272"/>
            <a:ext cx="14709606" cy="6276028"/>
          </a:xfrm>
          <a:custGeom>
            <a:avLst/>
            <a:gdLst/>
            <a:ahLst/>
            <a:cxnLst/>
            <a:rect l="l" t="t" r="r" b="b"/>
            <a:pathLst>
              <a:path w="14709606" h="6276028">
                <a:moveTo>
                  <a:pt x="0" y="0"/>
                </a:moveTo>
                <a:lnTo>
                  <a:pt x="14709606" y="0"/>
                </a:lnTo>
                <a:lnTo>
                  <a:pt x="14709606" y="6276028"/>
                </a:lnTo>
                <a:lnTo>
                  <a:pt x="0" y="62760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l="-502" r="-502" b="-11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89197" y="1019119"/>
            <a:ext cx="8163652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7100">
                <a:solidFill>
                  <a:srgbClr val="000000"/>
                </a:solidFill>
                <a:latin typeface="Be Vietnam Ultra-Bold"/>
              </a:rPr>
              <a:t>Proposed System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79420" y="5143500"/>
            <a:ext cx="2931164" cy="1595258"/>
            <a:chOff x="0" y="0"/>
            <a:chExt cx="861028" cy="4686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1028" cy="468606"/>
            </a:xfrm>
            <a:custGeom>
              <a:avLst/>
              <a:gdLst/>
              <a:ahLst/>
              <a:cxnLst/>
              <a:rect l="l" t="t" r="r" b="b"/>
              <a:pathLst>
                <a:path w="861028" h="468606">
                  <a:moveTo>
                    <a:pt x="142627" y="0"/>
                  </a:moveTo>
                  <a:lnTo>
                    <a:pt x="718401" y="0"/>
                  </a:lnTo>
                  <a:cubicBezTo>
                    <a:pt x="756228" y="0"/>
                    <a:pt x="792506" y="15027"/>
                    <a:pt x="819254" y="41775"/>
                  </a:cubicBezTo>
                  <a:cubicBezTo>
                    <a:pt x="846002" y="68522"/>
                    <a:pt x="861028" y="104800"/>
                    <a:pt x="861028" y="142627"/>
                  </a:cubicBezTo>
                  <a:lnTo>
                    <a:pt x="861028" y="325979"/>
                  </a:lnTo>
                  <a:cubicBezTo>
                    <a:pt x="861028" y="404750"/>
                    <a:pt x="797172" y="468606"/>
                    <a:pt x="718401" y="468606"/>
                  </a:cubicBezTo>
                  <a:lnTo>
                    <a:pt x="142627" y="468606"/>
                  </a:lnTo>
                  <a:cubicBezTo>
                    <a:pt x="104800" y="468606"/>
                    <a:pt x="68522" y="453580"/>
                    <a:pt x="41775" y="426832"/>
                  </a:cubicBezTo>
                  <a:cubicBezTo>
                    <a:pt x="15027" y="400084"/>
                    <a:pt x="0" y="363806"/>
                    <a:pt x="0" y="325979"/>
                  </a:cubicBezTo>
                  <a:lnTo>
                    <a:pt x="0" y="142627"/>
                  </a:lnTo>
                  <a:cubicBezTo>
                    <a:pt x="0" y="104800"/>
                    <a:pt x="15027" y="68522"/>
                    <a:pt x="41775" y="41775"/>
                  </a:cubicBezTo>
                  <a:cubicBezTo>
                    <a:pt x="68522" y="15027"/>
                    <a:pt x="104800" y="0"/>
                    <a:pt x="142627" y="0"/>
                  </a:cubicBezTo>
                  <a:close/>
                </a:path>
              </a:pathLst>
            </a:custGeom>
            <a:solidFill>
              <a:srgbClr val="0100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61028" cy="506706"/>
            </a:xfrm>
            <a:prstGeom prst="rect">
              <a:avLst/>
            </a:prstGeom>
          </p:spPr>
          <p:txBody>
            <a:bodyPr lIns="227735" tIns="227735" rIns="227735" bIns="227735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8F8F8"/>
                  </a:solidFill>
                  <a:latin typeface="Be Vietnam"/>
                </a:rPr>
                <a:t>AUDIO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75422" y="2957157"/>
            <a:ext cx="3907776" cy="5557778"/>
            <a:chOff x="0" y="0"/>
            <a:chExt cx="830109" cy="1180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0109" cy="1180610"/>
            </a:xfrm>
            <a:custGeom>
              <a:avLst/>
              <a:gdLst/>
              <a:ahLst/>
              <a:cxnLst/>
              <a:rect l="l" t="t" r="r" b="b"/>
              <a:pathLst>
                <a:path w="830109" h="1180610">
                  <a:moveTo>
                    <a:pt x="124813" y="0"/>
                  </a:moveTo>
                  <a:lnTo>
                    <a:pt x="705296" y="0"/>
                  </a:lnTo>
                  <a:cubicBezTo>
                    <a:pt x="774228" y="0"/>
                    <a:pt x="830109" y="55881"/>
                    <a:pt x="830109" y="124813"/>
                  </a:cubicBezTo>
                  <a:lnTo>
                    <a:pt x="830109" y="1055797"/>
                  </a:lnTo>
                  <a:cubicBezTo>
                    <a:pt x="830109" y="1124729"/>
                    <a:pt x="774228" y="1180610"/>
                    <a:pt x="705296" y="1180610"/>
                  </a:cubicBezTo>
                  <a:lnTo>
                    <a:pt x="124813" y="1180610"/>
                  </a:lnTo>
                  <a:cubicBezTo>
                    <a:pt x="91710" y="1180610"/>
                    <a:pt x="59964" y="1167460"/>
                    <a:pt x="36557" y="1144053"/>
                  </a:cubicBezTo>
                  <a:cubicBezTo>
                    <a:pt x="13150" y="1120646"/>
                    <a:pt x="0" y="1088900"/>
                    <a:pt x="0" y="1055797"/>
                  </a:cubicBezTo>
                  <a:lnTo>
                    <a:pt x="0" y="124813"/>
                  </a:lnTo>
                  <a:cubicBezTo>
                    <a:pt x="0" y="55881"/>
                    <a:pt x="55881" y="0"/>
                    <a:pt x="124813" y="0"/>
                  </a:cubicBezTo>
                  <a:close/>
                </a:path>
              </a:pathLst>
            </a:custGeom>
            <a:solidFill>
              <a:srgbClr val="5EBCE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30109" cy="1228235"/>
            </a:xfrm>
            <a:prstGeom prst="rect">
              <a:avLst/>
            </a:prstGeom>
          </p:spPr>
          <p:txBody>
            <a:bodyPr lIns="45547" tIns="45547" rIns="45547" bIns="45547" rtlCol="0" anchor="ctr"/>
            <a:lstStyle/>
            <a:p>
              <a:pPr algn="l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3470741" y="4981684"/>
            <a:ext cx="24659" cy="188691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8473902" y="6766027"/>
            <a:ext cx="3882863" cy="67017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10" name="Group 10"/>
          <p:cNvGrpSpPr/>
          <p:nvPr/>
        </p:nvGrpSpPr>
        <p:grpSpPr>
          <a:xfrm>
            <a:off x="12376651" y="6868600"/>
            <a:ext cx="2237498" cy="836927"/>
            <a:chOff x="0" y="0"/>
            <a:chExt cx="657264" cy="24584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9202" y="0"/>
                  </a:moveTo>
                  <a:lnTo>
                    <a:pt x="588063" y="0"/>
                  </a:lnTo>
                  <a:cubicBezTo>
                    <a:pt x="626282" y="0"/>
                    <a:pt x="657264" y="30983"/>
                    <a:pt x="657264" y="69202"/>
                  </a:cubicBezTo>
                  <a:lnTo>
                    <a:pt x="657264" y="176645"/>
                  </a:lnTo>
                  <a:cubicBezTo>
                    <a:pt x="657264" y="214864"/>
                    <a:pt x="626282" y="245847"/>
                    <a:pt x="588063" y="245847"/>
                  </a:cubicBezTo>
                  <a:lnTo>
                    <a:pt x="69202" y="245847"/>
                  </a:lnTo>
                  <a:cubicBezTo>
                    <a:pt x="30983" y="245847"/>
                    <a:pt x="0" y="214864"/>
                    <a:pt x="0" y="176645"/>
                  </a:cubicBezTo>
                  <a:lnTo>
                    <a:pt x="0" y="69202"/>
                  </a:lnTo>
                  <a:cubicBezTo>
                    <a:pt x="0" y="30983"/>
                    <a:pt x="30983" y="0"/>
                    <a:pt x="69202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27735" tIns="227735" rIns="227735" bIns="227735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8F8F8"/>
                  </a:solidFill>
                  <a:latin typeface="IBM Plex Sans"/>
                </a:rPr>
                <a:t>Response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8404304" y="4463795"/>
            <a:ext cx="3858204" cy="670175"/>
          </a:xfrm>
          <a:prstGeom prst="line">
            <a:avLst/>
          </a:prstGeom>
          <a:ln w="19050" cap="flat">
            <a:solidFill>
              <a:srgbClr val="01003B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14" name="Group 14"/>
          <p:cNvGrpSpPr/>
          <p:nvPr/>
        </p:nvGrpSpPr>
        <p:grpSpPr>
          <a:xfrm>
            <a:off x="12351992" y="4144758"/>
            <a:ext cx="2237498" cy="836927"/>
            <a:chOff x="0" y="0"/>
            <a:chExt cx="657264" cy="2458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9202" y="0"/>
                  </a:moveTo>
                  <a:lnTo>
                    <a:pt x="588063" y="0"/>
                  </a:lnTo>
                  <a:cubicBezTo>
                    <a:pt x="626282" y="0"/>
                    <a:pt x="657264" y="30983"/>
                    <a:pt x="657264" y="69202"/>
                  </a:cubicBezTo>
                  <a:lnTo>
                    <a:pt x="657264" y="176645"/>
                  </a:lnTo>
                  <a:cubicBezTo>
                    <a:pt x="657264" y="214864"/>
                    <a:pt x="626282" y="245847"/>
                    <a:pt x="588063" y="245847"/>
                  </a:cubicBezTo>
                  <a:lnTo>
                    <a:pt x="69202" y="245847"/>
                  </a:lnTo>
                  <a:cubicBezTo>
                    <a:pt x="30983" y="245847"/>
                    <a:pt x="0" y="214864"/>
                    <a:pt x="0" y="176645"/>
                  </a:cubicBezTo>
                  <a:lnTo>
                    <a:pt x="0" y="69202"/>
                  </a:lnTo>
                  <a:cubicBezTo>
                    <a:pt x="0" y="30983"/>
                    <a:pt x="30983" y="0"/>
                    <a:pt x="69202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</p:spPr>
          <p:txBody>
            <a:bodyPr lIns="227735" tIns="227735" rIns="227735" bIns="227735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8F8F8"/>
                  </a:solidFill>
                  <a:latin typeface="IBM Plex Sans"/>
                </a:rPr>
                <a:t>Commands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 rot="-594790">
            <a:off x="10200312" y="4397948"/>
            <a:ext cx="1543765" cy="285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1"/>
              </a:lnSpc>
            </a:pPr>
            <a:r>
              <a:rPr lang="en-US" sz="1700">
                <a:solidFill>
                  <a:srgbClr val="01003B"/>
                </a:solidFill>
                <a:latin typeface="Canva Sans"/>
              </a:rPr>
              <a:t>+Queries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6437" y="3141409"/>
            <a:ext cx="2103054" cy="37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9"/>
              </a:lnSpc>
            </a:pPr>
            <a:r>
              <a:rPr lang="en-US" sz="2213">
                <a:solidFill>
                  <a:srgbClr val="01003B"/>
                </a:solidFill>
                <a:latin typeface="Canva Sans Bold"/>
              </a:rPr>
              <a:t>Voice Assistant</a:t>
            </a:r>
          </a:p>
        </p:txBody>
      </p:sp>
      <p:sp>
        <p:nvSpPr>
          <p:cNvPr id="19" name="TextBox 19"/>
          <p:cNvSpPr txBox="1"/>
          <p:nvPr/>
        </p:nvSpPr>
        <p:spPr>
          <a:xfrm rot="630763">
            <a:off x="9890745" y="7139304"/>
            <a:ext cx="1469743" cy="2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1703">
                <a:solidFill>
                  <a:srgbClr val="01003B"/>
                </a:solidFill>
                <a:latin typeface="Canva Sans"/>
              </a:rPr>
              <a:t>+Receives</a:t>
            </a:r>
          </a:p>
        </p:txBody>
      </p:sp>
      <p:sp>
        <p:nvSpPr>
          <p:cNvPr id="20" name="TextBox 20"/>
          <p:cNvSpPr txBox="1"/>
          <p:nvPr/>
        </p:nvSpPr>
        <p:spPr>
          <a:xfrm rot="5400000">
            <a:off x="13014526" y="5783038"/>
            <a:ext cx="1595258" cy="28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1703">
                <a:solidFill>
                  <a:srgbClr val="01003B"/>
                </a:solidFill>
                <a:latin typeface="Canva Sans"/>
              </a:rPr>
              <a:t>+Interpreted 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938375"/>
            <a:ext cx="7095885" cy="847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FLOW DIAGRAM</a:t>
            </a: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1592816" y="5483544"/>
            <a:ext cx="2495550" cy="933450"/>
            <a:chOff x="0" y="0"/>
            <a:chExt cx="657264" cy="2458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3638605" y="5575205"/>
            <a:ext cx="2736375" cy="0"/>
          </a:xfrm>
          <a:prstGeom prst="line">
            <a:avLst/>
          </a:prstGeom>
          <a:ln w="19050" cap="flat">
            <a:solidFill>
              <a:srgbClr val="01003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flipV="1">
            <a:off x="3698677" y="6395236"/>
            <a:ext cx="2802429" cy="0"/>
          </a:xfrm>
          <a:prstGeom prst="line">
            <a:avLst/>
          </a:prstGeom>
          <a:ln w="19050" cap="flat">
            <a:solidFill>
              <a:srgbClr val="01003B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4258504" y="4664394"/>
            <a:ext cx="1712603" cy="32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1882">
                <a:solidFill>
                  <a:srgbClr val="01003B"/>
                </a:solidFill>
                <a:latin typeface="Canva Sans"/>
              </a:rPr>
              <a:t>Sends Request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29696" y="6918809"/>
            <a:ext cx="2079270" cy="32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5"/>
              </a:lnSpc>
            </a:pPr>
            <a:r>
              <a:rPr lang="en-US" sz="1882">
                <a:solidFill>
                  <a:srgbClr val="01003B"/>
                </a:solidFill>
                <a:latin typeface="Canva Sans"/>
              </a:rPr>
              <a:t>Receive Rsponse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705111" y="4905512"/>
            <a:ext cx="280355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28737" y="5404962"/>
            <a:ext cx="233102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06785" y="5900224"/>
            <a:ext cx="229753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95716" y="6399384"/>
            <a:ext cx="251892" cy="51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R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27956" y="2529541"/>
            <a:ext cx="5938610" cy="5938610"/>
          </a:xfrm>
          <a:custGeom>
            <a:avLst/>
            <a:gdLst/>
            <a:ahLst/>
            <a:cxnLst/>
            <a:rect l="l" t="t" r="r" b="b"/>
            <a:pathLst>
              <a:path w="5938610" h="5938610">
                <a:moveTo>
                  <a:pt x="0" y="0"/>
                </a:moveTo>
                <a:lnTo>
                  <a:pt x="5938610" y="0"/>
                </a:lnTo>
                <a:lnTo>
                  <a:pt x="5938610" y="5938609"/>
                </a:lnTo>
                <a:lnTo>
                  <a:pt x="0" y="593860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55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885825"/>
            <a:ext cx="12001771" cy="247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40"/>
              </a:lnSpc>
            </a:pPr>
            <a:r>
              <a:rPr lang="en-US" sz="7100">
                <a:solidFill>
                  <a:srgbClr val="FFFFFF"/>
                </a:solidFill>
                <a:latin typeface="Canva Sans Bold"/>
              </a:rPr>
              <a:t>SYSTEM REQUIREMENT SPECIFICATIONS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0900" y="4285640"/>
            <a:ext cx="6988491" cy="3258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195" lvl="1" indent="-399097" algn="l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F8F8F8"/>
                </a:solidFill>
                <a:latin typeface="IBM Plex Sans"/>
              </a:rPr>
              <a:t>Linux OS</a:t>
            </a:r>
          </a:p>
          <a:p>
            <a:pPr marL="798195" lvl="1" indent="-399097" algn="l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F8F8F8"/>
                </a:solidFill>
                <a:latin typeface="IBM Plex Sans"/>
              </a:rPr>
              <a:t>Minimum of 4GB RAM</a:t>
            </a:r>
          </a:p>
          <a:p>
            <a:pPr marL="798195" lvl="1" indent="-399097" algn="l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F8F8F8"/>
                </a:solidFill>
                <a:latin typeface="IBM Plex Sans"/>
              </a:rPr>
              <a:t>i5 or AMD Ryzen Processor</a:t>
            </a:r>
          </a:p>
          <a:p>
            <a:pPr marL="798195" lvl="1" indent="-399097" algn="l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F8F8F8"/>
                </a:solidFill>
                <a:latin typeface="IBM Plex Sans"/>
              </a:rPr>
              <a:t>256GB SSD </a:t>
            </a:r>
          </a:p>
          <a:p>
            <a:pPr marL="798195" lvl="1" indent="-399097" algn="l">
              <a:lnSpc>
                <a:spcPts val="5175"/>
              </a:lnSpc>
              <a:buFont typeface="Arial"/>
              <a:buChar char="•"/>
            </a:pPr>
            <a:r>
              <a:rPr lang="en-US" sz="3697">
                <a:solidFill>
                  <a:srgbClr val="F8F8F8"/>
                </a:solidFill>
                <a:latin typeface="IBM Plex Sans"/>
              </a:rPr>
              <a:t>In-built or external Mic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30608" y="7089411"/>
            <a:ext cx="1619626" cy="926856"/>
          </a:xfrm>
          <a:custGeom>
            <a:avLst/>
            <a:gdLst/>
            <a:ahLst/>
            <a:cxnLst/>
            <a:rect l="l" t="t" r="r" b="b"/>
            <a:pathLst>
              <a:path w="1619626" h="926856">
                <a:moveTo>
                  <a:pt x="0" y="0"/>
                </a:moveTo>
                <a:lnTo>
                  <a:pt x="1619626" y="0"/>
                </a:lnTo>
                <a:lnTo>
                  <a:pt x="1619626" y="926856"/>
                </a:lnTo>
                <a:lnTo>
                  <a:pt x="0" y="92685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3225" y="2105735"/>
            <a:ext cx="2340784" cy="1250300"/>
          </a:xfrm>
          <a:custGeom>
            <a:avLst/>
            <a:gdLst/>
            <a:ahLst/>
            <a:cxnLst/>
            <a:rect l="l" t="t" r="r" b="b"/>
            <a:pathLst>
              <a:path w="2340784" h="1250300">
                <a:moveTo>
                  <a:pt x="0" y="0"/>
                </a:moveTo>
                <a:lnTo>
                  <a:pt x="2340784" y="0"/>
                </a:lnTo>
                <a:lnTo>
                  <a:pt x="2340784" y="1250301"/>
                </a:lnTo>
                <a:lnTo>
                  <a:pt x="0" y="125030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r="-174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00977" y="4881196"/>
            <a:ext cx="1448955" cy="1141052"/>
          </a:xfrm>
          <a:custGeom>
            <a:avLst/>
            <a:gdLst/>
            <a:ahLst/>
            <a:cxnLst/>
            <a:rect l="l" t="t" r="r" b="b"/>
            <a:pathLst>
              <a:path w="1448955" h="1141052">
                <a:moveTo>
                  <a:pt x="0" y="0"/>
                </a:moveTo>
                <a:lnTo>
                  <a:pt x="1448955" y="0"/>
                </a:lnTo>
                <a:lnTo>
                  <a:pt x="1448955" y="1141051"/>
                </a:lnTo>
                <a:lnTo>
                  <a:pt x="0" y="114105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31603" y="3899687"/>
            <a:ext cx="1024812" cy="1243813"/>
          </a:xfrm>
          <a:custGeom>
            <a:avLst/>
            <a:gdLst/>
            <a:ahLst/>
            <a:cxnLst/>
            <a:rect l="l" t="t" r="r" b="b"/>
            <a:pathLst>
              <a:path w="1024812" h="1243813">
                <a:moveTo>
                  <a:pt x="0" y="0"/>
                </a:moveTo>
                <a:lnTo>
                  <a:pt x="1024812" y="0"/>
                </a:lnTo>
                <a:lnTo>
                  <a:pt x="1024812" y="1243813"/>
                </a:lnTo>
                <a:lnTo>
                  <a:pt x="0" y="124381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545697"/>
            <a:ext cx="9139836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2667FF"/>
                </a:solidFill>
                <a:latin typeface="Be Vietnam"/>
              </a:rPr>
              <a:t>Natural Language Understanding (NLU)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221935"/>
            <a:ext cx="8454036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To interpret the meaning of user inputs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970451"/>
            <a:ext cx="8454036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2667FF"/>
                </a:solidFill>
                <a:latin typeface="Be Vietnam"/>
              </a:rPr>
              <a:t>Natural Language Generation(NLG)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95205"/>
            <a:ext cx="845403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2667FF"/>
                </a:solidFill>
                <a:latin typeface="Be Vietnam"/>
              </a:rPr>
              <a:t>Text to Speech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071509"/>
            <a:ext cx="845403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Produces speech output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120943"/>
            <a:ext cx="8454036" cy="56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39"/>
              </a:lnSpc>
              <a:spcBef>
                <a:spcPct val="0"/>
              </a:spcBef>
            </a:pPr>
            <a:r>
              <a:rPr lang="en-US" sz="3699">
                <a:solidFill>
                  <a:srgbClr val="2667FF"/>
                </a:solidFill>
                <a:latin typeface="Be Vietnam"/>
              </a:rPr>
              <a:t>Speech Recognition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797181"/>
            <a:ext cx="8454036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Converts spoken language into text.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646689"/>
            <a:ext cx="8454036" cy="481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To interpret the meaning of user inputs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4626" y="485833"/>
            <a:ext cx="10055272" cy="107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Ultra-Bold"/>
              </a:rPr>
              <a:t>TECHNOLOGIES USED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10515600" y="-1"/>
            <a:ext cx="609600" cy="224790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>
            <a:off x="13086747" y="0"/>
            <a:ext cx="10155" cy="22743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H="1">
            <a:off x="11744009" y="0"/>
            <a:ext cx="350531" cy="38996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4249400" y="-1"/>
            <a:ext cx="476054" cy="488119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5449932" y="0"/>
            <a:ext cx="590489" cy="70894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>
            <a:off x="12401995" y="2274384"/>
            <a:ext cx="1369503" cy="913002"/>
          </a:xfrm>
          <a:custGeom>
            <a:avLst/>
            <a:gdLst/>
            <a:ahLst/>
            <a:cxnLst/>
            <a:rect l="l" t="t" r="r" b="b"/>
            <a:pathLst>
              <a:path w="1369503" h="913002">
                <a:moveTo>
                  <a:pt x="0" y="0"/>
                </a:moveTo>
                <a:lnTo>
                  <a:pt x="1369503" y="0"/>
                </a:lnTo>
                <a:lnTo>
                  <a:pt x="1369503" y="913003"/>
                </a:lnTo>
                <a:lnTo>
                  <a:pt x="0" y="91300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58853" y="2942276"/>
            <a:ext cx="8559296" cy="4402447"/>
          </a:xfrm>
          <a:custGeom>
            <a:avLst/>
            <a:gdLst/>
            <a:ahLst/>
            <a:cxnLst/>
            <a:rect l="l" t="t" r="r" b="b"/>
            <a:pathLst>
              <a:path w="8559296" h="4402447">
                <a:moveTo>
                  <a:pt x="0" y="0"/>
                </a:moveTo>
                <a:lnTo>
                  <a:pt x="8559296" y="0"/>
                </a:lnTo>
                <a:lnTo>
                  <a:pt x="8559296" y="4402448"/>
                </a:lnTo>
                <a:lnTo>
                  <a:pt x="0" y="440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94000"/>
            </a:blip>
            <a:stretch>
              <a:fillRect t="-36278" r="-106732" b="-906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0055272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Be Vietnam Ultra-Bold"/>
              </a:rPr>
              <a:t>Integrated APIs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42717"/>
            <a:ext cx="6503133" cy="4702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29113" lvl="1" indent="-514556" algn="l">
              <a:lnSpc>
                <a:spcPts val="9533"/>
              </a:lnSpc>
              <a:buFont typeface="Arial"/>
              <a:buChar char="•"/>
            </a:pPr>
            <a:r>
              <a:rPr lang="en-US" sz="4766">
                <a:solidFill>
                  <a:srgbClr val="FFFFFF"/>
                </a:solidFill>
                <a:latin typeface="Canva Sans Bold"/>
              </a:rPr>
              <a:t>OpenWeatherMap </a:t>
            </a:r>
          </a:p>
          <a:p>
            <a:pPr marL="1029113" lvl="1" indent="-514556" algn="l">
              <a:lnSpc>
                <a:spcPts val="9533"/>
              </a:lnSpc>
              <a:buFont typeface="Arial"/>
              <a:buChar char="•"/>
            </a:pPr>
            <a:r>
              <a:rPr lang="en-US" sz="4766">
                <a:solidFill>
                  <a:srgbClr val="FFFFFF"/>
                </a:solidFill>
                <a:latin typeface="Canva Sans Bold"/>
              </a:rPr>
              <a:t>Wolframaplha API </a:t>
            </a:r>
          </a:p>
          <a:p>
            <a:pPr marL="1029113" lvl="1" indent="-514556" algn="l">
              <a:lnSpc>
                <a:spcPts val="9533"/>
              </a:lnSpc>
              <a:buFont typeface="Arial"/>
              <a:buChar char="•"/>
            </a:pPr>
            <a:r>
              <a:rPr lang="en-US" sz="4766">
                <a:solidFill>
                  <a:srgbClr val="FFFFFF"/>
                </a:solidFill>
                <a:latin typeface="Canva Sans Bold"/>
              </a:rPr>
              <a:t>News API </a:t>
            </a:r>
          </a:p>
          <a:p>
            <a:pPr marL="1029113" lvl="1" indent="-514556" algn="l">
              <a:lnSpc>
                <a:spcPts val="9533"/>
              </a:lnSpc>
              <a:buFont typeface="Arial"/>
              <a:buChar char="•"/>
            </a:pPr>
            <a:r>
              <a:rPr lang="en-US" sz="4766">
                <a:solidFill>
                  <a:srgbClr val="FFFFFF"/>
                </a:solidFill>
                <a:latin typeface="Canva Sans Bold"/>
              </a:rPr>
              <a:t>GPT4ALL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848" y="2696346"/>
            <a:ext cx="17938304" cy="580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Accessing applications &amp; websites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Performing a google search &amp; wikipedia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Playing songs &amp; videos (Either online or offline)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Bringing smile to your face with its ability to tell a joke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Taking screenshot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Browser operations like opening &amp; closing windows or tabs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Volume , Wi-Fi , Bluetooth and system control actions like sleep &amp; shutdown</a:t>
            </a:r>
          </a:p>
          <a:p>
            <a:pPr marL="792344" lvl="1" indent="-396172" algn="l">
              <a:lnSpc>
                <a:spcPts val="5137"/>
              </a:lnSpc>
              <a:buFont typeface="Arial"/>
              <a:buChar char="•"/>
            </a:pPr>
            <a:r>
              <a:rPr lang="en-US" sz="3669">
                <a:solidFill>
                  <a:srgbClr val="FFFFFF"/>
                </a:solidFill>
                <a:latin typeface="Canva Sans"/>
              </a:rPr>
              <a:t>Taking notes </a:t>
            </a:r>
          </a:p>
          <a:p>
            <a:pPr algn="l">
              <a:lnSpc>
                <a:spcPts val="5137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621320" y="914400"/>
            <a:ext cx="10071199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Canva Sans Bold"/>
              </a:rPr>
              <a:t>FEATURES IMPLEMENTED  </a:t>
            </a:r>
          </a:p>
        </p:txBody>
      </p:sp>
      <p:sp>
        <p:nvSpPr>
          <p:cNvPr id="5" name="Freeform 5"/>
          <p:cNvSpPr/>
          <p:nvPr/>
        </p:nvSpPr>
        <p:spPr>
          <a:xfrm>
            <a:off x="10980472" y="875965"/>
            <a:ext cx="6666997" cy="6071841"/>
          </a:xfrm>
          <a:custGeom>
            <a:avLst/>
            <a:gdLst/>
            <a:ahLst/>
            <a:cxnLst/>
            <a:rect l="l" t="t" r="r" b="b"/>
            <a:pathLst>
              <a:path w="6666997" h="6071841">
                <a:moveTo>
                  <a:pt x="0" y="0"/>
                </a:moveTo>
                <a:lnTo>
                  <a:pt x="6666997" y="0"/>
                </a:lnTo>
                <a:lnTo>
                  <a:pt x="6666997" y="6071841"/>
                </a:lnTo>
                <a:lnTo>
                  <a:pt x="0" y="607184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alphaModFix amt="24000"/>
            </a:blip>
            <a:stretch>
              <a:fillRect l="-162168" t="-7267" r="-163491" b="-15335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327</Words>
  <Application>Microsoft Office PowerPoint</Application>
  <PresentationFormat>Custom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Be Vietnam Ultra-Bold</vt:lpstr>
      <vt:lpstr>IBM Plex Sans</vt:lpstr>
      <vt:lpstr>IBM Plex Sans Italics</vt:lpstr>
      <vt:lpstr>IBM Plex Sans Bold</vt:lpstr>
      <vt:lpstr>Calibri</vt:lpstr>
      <vt:lpstr>Be Vietnam</vt:lpstr>
      <vt:lpstr>Canva Sans</vt:lpstr>
      <vt:lpstr>Canva Sans Bold</vt:lpstr>
      <vt:lpstr>Be Vietnam Ultra-Bold Italics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Final Project Review</dc:title>
  <cp:lastModifiedBy>rony^icon..hil</cp:lastModifiedBy>
  <cp:revision>2</cp:revision>
  <dcterms:created xsi:type="dcterms:W3CDTF">2006-08-16T00:00:00Z</dcterms:created>
  <dcterms:modified xsi:type="dcterms:W3CDTF">2024-05-09T08:56:19Z</dcterms:modified>
  <dc:identifier>DAGEnPe0UXQ</dc:identifier>
</cp:coreProperties>
</file>